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4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pPr/>
              <a:t>Tuesday, December 1,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xmlns="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xmlns="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xmlns="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xmlns="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92455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pPr/>
              <a:t>Tuesday, December 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7811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pPr/>
              <a:t>Tuesday, December 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698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pPr/>
              <a:t>Tuesday, December 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8729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xmlns="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xmlns="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xmlns="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xmlns="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pPr/>
              <a:t>Tuesday, December 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xmlns="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xmlns="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1819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xmlns="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xmlns="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pPr/>
              <a:t>Tuesday, December 1,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153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xmlns="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pPr/>
              <a:t>Tuesday, December 1, 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9774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pPr/>
              <a:t>Tuesday, December 1,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xmlns="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xmlns="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xmlns="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xmlns="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xmlns="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xmlns="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xmlns="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697203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pPr/>
              <a:t>Tuesday, December 1, 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7225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pPr/>
              <a:t>Tuesday, December 1,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8915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xmlns="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xmlns="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xmlns="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pPr/>
              <a:t>Tuesday, December 1,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0876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pPr/>
              <a:t>Tuesday, December 1,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1181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Group 96">
            <a:extLst>
              <a:ext uri="{FF2B5EF4-FFF2-40B4-BE49-F238E27FC236}">
                <a16:creationId xmlns:a16="http://schemas.microsoft.com/office/drawing/2014/main" xmlns="" id="{3BDBC526-6DCD-4FF6-8395-D8C22E46E5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xmlns="" id="{02ECB475-568C-47AC-B16D-2E202DEB2D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9" name="Oval 98">
              <a:extLst>
                <a:ext uri="{FF2B5EF4-FFF2-40B4-BE49-F238E27FC236}">
                  <a16:creationId xmlns:a16="http://schemas.microsoft.com/office/drawing/2014/main" xmlns="" id="{080D8764-525A-441E-B58F-068E82F097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xmlns="" id="{11196109-6F2B-4738-B2FC-2CCC753AABD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0" name="Freeform: Shape 100">
              <a:extLst>
                <a:ext uri="{FF2B5EF4-FFF2-40B4-BE49-F238E27FC236}">
                  <a16:creationId xmlns:a16="http://schemas.microsoft.com/office/drawing/2014/main" xmlns="" id="{F7E468C2-69B8-470B-85E3-801A3CB1D7E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 useBgFill="1">
        <p:nvSpPr>
          <p:cNvPr id="103" name="Rectangle 102">
            <a:extLst>
              <a:ext uri="{FF2B5EF4-FFF2-40B4-BE49-F238E27FC236}">
                <a16:creationId xmlns:a16="http://schemas.microsoft.com/office/drawing/2014/main" xmlns="" id="{A5931BE0-4B93-4D6C-878E-ACC59D6B45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0C89420-A195-4E04-B695-7CB78C85B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2" y="580363"/>
            <a:ext cx="5437188" cy="1333055"/>
          </a:xfrm>
        </p:spPr>
        <p:txBody>
          <a:bodyPr vert="horz" wrap="square" lIns="0" tIns="0" rIns="0" bIns="0" rtlCol="0" anchor="t" anchorCtr="0">
            <a:normAutofit/>
          </a:bodyPr>
          <a:lstStyle/>
          <a:p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BURZA</a:t>
            </a:r>
          </a:p>
        </p:txBody>
      </p:sp>
      <p:grpSp>
        <p:nvGrpSpPr>
          <p:cNvPr id="161" name="Group 104">
            <a:extLst>
              <a:ext uri="{FF2B5EF4-FFF2-40B4-BE49-F238E27FC236}">
                <a16:creationId xmlns:a16="http://schemas.microsoft.com/office/drawing/2014/main" xmlns="" id="{11F8F457-0192-4F9A-9EEF-D784521FAC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1102932" y="412017"/>
            <a:ext cx="667800" cy="631474"/>
            <a:chOff x="8069541" y="1262702"/>
            <a:chExt cx="667800" cy="631474"/>
          </a:xfrm>
        </p:grpSpPr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xmlns="" id="{811A27EA-330C-4F31-9051-19CBAE9788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8900000">
              <a:off x="8069541" y="1262702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10200000" scaled="0"/>
            </a:gradFill>
            <a:ln>
              <a:noFill/>
            </a:ln>
            <a:effectLst>
              <a:innerShdw blurRad="127000" dist="50800" dir="42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xmlns="" id="{786FC59F-EC76-4A7A-AF75-507FBE3B52D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2700000">
              <a:off x="8332341" y="1436239"/>
              <a:ext cx="270000" cy="540000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4" name="Picture 4" descr="Od czego zależy, czy będzie burza? I jak ją namierzyć?">
            <a:extLst>
              <a:ext uri="{FF2B5EF4-FFF2-40B4-BE49-F238E27FC236}">
                <a16:creationId xmlns:a16="http://schemas.microsoft.com/office/drawing/2014/main" xmlns="" id="{37403140-8D0A-4236-86E6-3F7C012374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87" r="-2" b="9111"/>
          <a:stretch/>
        </p:blipFill>
        <p:spPr bwMode="auto">
          <a:xfrm>
            <a:off x="550863" y="1384663"/>
            <a:ext cx="5773738" cy="4925649"/>
          </a:xfrm>
          <a:custGeom>
            <a:avLst/>
            <a:gdLst/>
            <a:ahLst/>
            <a:cxnLst/>
            <a:rect l="l" t="t" r="r" b="b"/>
            <a:pathLst>
              <a:path w="5773738" h="3779838">
                <a:moveTo>
                  <a:pt x="0" y="0"/>
                </a:moveTo>
                <a:lnTo>
                  <a:pt x="5773738" y="0"/>
                </a:lnTo>
                <a:lnTo>
                  <a:pt x="5773738" y="3779838"/>
                </a:lnTo>
                <a:lnTo>
                  <a:pt x="0" y="377983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D5AFFEF9-DE66-4F00-B6A8-9215A1B99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40575" y="509451"/>
            <a:ext cx="4500562" cy="5583374"/>
          </a:xfrm>
        </p:spPr>
        <p:txBody>
          <a:bodyPr vert="horz" wrap="square" lIns="0" tIns="0" rIns="0" bIns="0" rtlCol="0" anchor="t">
            <a:normAutofit/>
          </a:bodyPr>
          <a:lstStyle/>
          <a:p>
            <a:pPr marR="0" lvl="0" fontAlgn="base">
              <a:buClr>
                <a:srgbClr val="D18C87"/>
              </a:buClr>
              <a:buSzTx/>
              <a:tabLst/>
            </a:pPr>
            <a:r>
              <a:rPr lang="en-US" sz="1400" b="1" dirty="0" err="1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Burza</a:t>
            </a:r>
            <a:r>
              <a:rPr lang="en-US" sz="1400" dirty="0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 to </a:t>
            </a:r>
            <a:r>
              <a:rPr lang="en-US" sz="1400" dirty="0" err="1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intensywny</a:t>
            </a:r>
            <a:r>
              <a:rPr lang="en-US" sz="1400" dirty="0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 </a:t>
            </a:r>
            <a:r>
              <a:rPr lang="en-US" sz="1400" dirty="0" err="1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opad</a:t>
            </a:r>
            <a:r>
              <a:rPr lang="en-US" sz="1400" dirty="0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 </a:t>
            </a:r>
            <a:r>
              <a:rPr lang="en-US" sz="1400" dirty="0" err="1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deszczu</a:t>
            </a:r>
            <a:r>
              <a:rPr lang="en-US" sz="1400" dirty="0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 </a:t>
            </a:r>
            <a:r>
              <a:rPr lang="en-US" sz="1400" dirty="0" err="1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lub</a:t>
            </a:r>
            <a:r>
              <a:rPr lang="en-US" sz="1400" dirty="0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 </a:t>
            </a:r>
            <a:r>
              <a:rPr lang="en-US" sz="1400" dirty="0" err="1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deszczu</a:t>
            </a:r>
            <a:r>
              <a:rPr lang="pl-PL" sz="1400" dirty="0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 </a:t>
            </a:r>
            <a:r>
              <a:rPr lang="en-US" sz="1400" dirty="0" err="1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i</a:t>
            </a:r>
            <a:r>
              <a:rPr lang="en-US" sz="1400" dirty="0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 </a:t>
            </a:r>
            <a:r>
              <a:rPr lang="en-US" sz="1400" dirty="0" err="1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gradu</a:t>
            </a:r>
            <a:r>
              <a:rPr lang="en-US" sz="1400" dirty="0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, </a:t>
            </a:r>
            <a:r>
              <a:rPr lang="en-US" sz="1400" dirty="0" err="1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któremu</a:t>
            </a:r>
            <a:r>
              <a:rPr lang="en-US" sz="1400" dirty="0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 </a:t>
            </a:r>
            <a:r>
              <a:rPr lang="en-US" sz="1400" dirty="0" err="1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towarzyszą</a:t>
            </a:r>
            <a:r>
              <a:rPr lang="en-US" sz="1400" dirty="0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 </a:t>
            </a:r>
            <a:r>
              <a:rPr lang="en-US" sz="1400" dirty="0" err="1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wyładowania</a:t>
            </a:r>
            <a:r>
              <a:rPr lang="en-US" sz="1400" dirty="0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 </a:t>
            </a:r>
            <a:r>
              <a:rPr lang="en-US" sz="1400" dirty="0" err="1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elektryczne</a:t>
            </a:r>
            <a:r>
              <a:rPr lang="en-US" sz="1400" dirty="0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 w </a:t>
            </a:r>
            <a:r>
              <a:rPr lang="en-US" sz="1400" dirty="0" err="1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atmosferze</a:t>
            </a:r>
            <a:r>
              <a:rPr lang="en-US" sz="1400" dirty="0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. </a:t>
            </a:r>
            <a:r>
              <a:rPr lang="en-US" sz="1400" dirty="0" err="1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Zwykle</a:t>
            </a:r>
            <a:r>
              <a:rPr lang="en-US" sz="1400" dirty="0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 </a:t>
            </a:r>
            <a:r>
              <a:rPr lang="en-US" sz="1400" dirty="0" err="1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przed</a:t>
            </a:r>
            <a:r>
              <a:rPr lang="en-US" sz="1400" dirty="0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 </a:t>
            </a:r>
            <a:r>
              <a:rPr lang="en-US" sz="1400" dirty="0" err="1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burzą</a:t>
            </a:r>
            <a:r>
              <a:rPr lang="en-US" sz="1400" dirty="0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 </a:t>
            </a:r>
            <a:r>
              <a:rPr lang="en-US" sz="1400" dirty="0" err="1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wzmaga</a:t>
            </a:r>
            <a:r>
              <a:rPr lang="en-US" sz="1400" dirty="0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 </a:t>
            </a:r>
            <a:r>
              <a:rPr lang="en-US" sz="1400" dirty="0" err="1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się</a:t>
            </a:r>
            <a:r>
              <a:rPr lang="en-US" sz="1400" dirty="0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 </a:t>
            </a:r>
            <a:r>
              <a:rPr lang="en-US" sz="1400" dirty="0" err="1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chłodniejszy</a:t>
            </a:r>
            <a:r>
              <a:rPr lang="en-US" sz="1400" dirty="0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 </a:t>
            </a:r>
            <a:r>
              <a:rPr lang="en-US" sz="1400" dirty="0" err="1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wiatr</a:t>
            </a:r>
            <a:r>
              <a:rPr lang="en-US" sz="1400" dirty="0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 </a:t>
            </a:r>
            <a:r>
              <a:rPr lang="en-US" sz="1400" dirty="0" err="1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i</a:t>
            </a:r>
            <a:r>
              <a:rPr lang="en-US" sz="1400" dirty="0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 </a:t>
            </a:r>
            <a:r>
              <a:rPr lang="en-US" sz="1400" dirty="0" err="1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tworzą</a:t>
            </a:r>
            <a:r>
              <a:rPr lang="en-US" sz="1400" dirty="0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 </a:t>
            </a:r>
            <a:r>
              <a:rPr lang="en-US" sz="1400" dirty="0" err="1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się</a:t>
            </a:r>
            <a:r>
              <a:rPr lang="en-US" sz="1400" dirty="0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 </a:t>
            </a:r>
            <a:r>
              <a:rPr lang="en-US" sz="1400" dirty="0" err="1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chmury</a:t>
            </a:r>
            <a:r>
              <a:rPr lang="en-US" sz="1400" dirty="0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 </a:t>
            </a:r>
            <a:r>
              <a:rPr lang="en-US" sz="1400" dirty="0" err="1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kłębiasto-deszczowe</a:t>
            </a:r>
            <a:r>
              <a:rPr lang="en-US" sz="1400" dirty="0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, </a:t>
            </a:r>
            <a:r>
              <a:rPr lang="en-US" sz="1400" dirty="0" err="1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typu</a:t>
            </a:r>
            <a:r>
              <a:rPr lang="en-US" sz="1400" dirty="0">
                <a:solidFill>
                  <a:schemeClr val="tx1">
                    <a:alpha val="60000"/>
                  </a:schemeClr>
                </a:solidFill>
                <a:latin typeface="Arial Black" pitchFamily="34" charset="0"/>
              </a:rPr>
              <a:t> Cumulonimbus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Powstają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one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na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skutek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zderzenia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zimnych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i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ciepłych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mas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powietrza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.</a:t>
            </a:r>
          </a:p>
          <a:p>
            <a:pPr marR="0" lvl="0" fontAlgn="base">
              <a:buClr>
                <a:srgbClr val="D18C87"/>
              </a:buClr>
              <a:buSzTx/>
              <a:tabLst/>
            </a:pP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Ruch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powietrza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powoduje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wzajemne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zderzanie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ze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sobą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kryształów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lodu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 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raz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kropel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wody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,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wywołując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elektryzowanie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się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tych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ciał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. Na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dnie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chmury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zgromadzony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jest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tak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duży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ładunek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ujemny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,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że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między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nią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a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Ziemią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powstaje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ogromna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różnica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potencjałów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rzędu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nawet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100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milionów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woltów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.</a:t>
            </a:r>
          </a:p>
          <a:p>
            <a:pPr marR="0" lvl="0" fontAlgn="base">
              <a:buClr>
                <a:srgbClr val="D18C87"/>
              </a:buClr>
              <a:buSzTx/>
              <a:tabLst/>
            </a:pP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Wtedy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dochodzi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do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wyładowań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elektrycznych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w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postaci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błyskawic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i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piorunów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. 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Wkrótce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rozlegają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się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grzmoty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i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zwykle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spada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ulewny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deszcz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.</a:t>
            </a:r>
            <a:endParaRPr kumimoji="0" lang="pl-PL" altLang="pl-PL" sz="1400" b="0" i="0" u="none" strike="noStrike" cap="none" normalizeH="0" baseline="0" dirty="0">
              <a:ln>
                <a:noFill/>
              </a:ln>
              <a:solidFill>
                <a:schemeClr val="tx1">
                  <a:alpha val="60000"/>
                </a:schemeClr>
              </a:solidFill>
              <a:effectLst/>
              <a:latin typeface="Arial Black" pitchFamily="34" charset="0"/>
            </a:endParaRPr>
          </a:p>
          <a:p>
            <a:pPr marR="0" lvl="0" fontAlgn="base">
              <a:buClr>
                <a:srgbClr val="D18C87"/>
              </a:buClr>
              <a:buSzTx/>
              <a:tabLst/>
            </a:pP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W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naszym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klimacie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jest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przeważnie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od 14 do 36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dni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burzowych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w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roku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, </a:t>
            </a:r>
            <a:r>
              <a:rPr kumimoji="0" lang="en-US" altLang="pl-PL" sz="1400" b="0" i="0" u="none" strike="noStrike" cap="none" normalizeH="0" baseline="0" dirty="0" err="1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zależnie</a:t>
            </a:r>
            <a:r>
              <a:rPr kumimoji="0" lang="en-US" altLang="pl-PL" sz="1400" b="0" i="0" u="none" strike="noStrike" cap="none" normalizeH="0" baseline="0" dirty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latin typeface="Arial Black" pitchFamily="34" charset="0"/>
              </a:rPr>
              <a:t> od region</a:t>
            </a:r>
          </a:p>
          <a:p>
            <a:pPr indent="-228600">
              <a:buClr>
                <a:srgbClr val="D18C87"/>
              </a:buClr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>
                  <a:alpha val="6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09" name="Freeform: Shape 108">
            <a:extLst>
              <a:ext uri="{FF2B5EF4-FFF2-40B4-BE49-F238E27FC236}">
                <a16:creationId xmlns:a16="http://schemas.microsoft.com/office/drawing/2014/main" xmlns="" id="{3E6AA126-9DDC-4FBE-AEE6-8D0E982B0E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92295" y="6121100"/>
            <a:ext cx="1080000" cy="736900"/>
          </a:xfrm>
          <a:custGeom>
            <a:avLst/>
            <a:gdLst>
              <a:gd name="connsiteX0" fmla="*/ 540000 w 1080000"/>
              <a:gd name="connsiteY0" fmla="*/ 0 h 736900"/>
              <a:gd name="connsiteX1" fmla="*/ 1080000 w 1080000"/>
              <a:gd name="connsiteY1" fmla="*/ 540000 h 736900"/>
              <a:gd name="connsiteX2" fmla="*/ 1069029 w 1080000"/>
              <a:gd name="connsiteY2" fmla="*/ 648829 h 736900"/>
              <a:gd name="connsiteX3" fmla="*/ 1041691 w 1080000"/>
              <a:gd name="connsiteY3" fmla="*/ 736900 h 736900"/>
              <a:gd name="connsiteX4" fmla="*/ 38310 w 1080000"/>
              <a:gd name="connsiteY4" fmla="*/ 736900 h 736900"/>
              <a:gd name="connsiteX5" fmla="*/ 10971 w 1080000"/>
              <a:gd name="connsiteY5" fmla="*/ 648829 h 736900"/>
              <a:gd name="connsiteX6" fmla="*/ 0 w 1080000"/>
              <a:gd name="connsiteY6" fmla="*/ 540000 h 736900"/>
              <a:gd name="connsiteX7" fmla="*/ 540000 w 1080000"/>
              <a:gd name="connsiteY7" fmla="*/ 0 h 73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0000" h="736900">
                <a:moveTo>
                  <a:pt x="540000" y="0"/>
                </a:moveTo>
                <a:cubicBezTo>
                  <a:pt x="838234" y="0"/>
                  <a:pt x="1080000" y="241766"/>
                  <a:pt x="1080000" y="540000"/>
                </a:cubicBezTo>
                <a:cubicBezTo>
                  <a:pt x="1080000" y="577280"/>
                  <a:pt x="1076223" y="613676"/>
                  <a:pt x="1069029" y="648829"/>
                </a:cubicBezTo>
                <a:lnTo>
                  <a:pt x="1041691" y="736900"/>
                </a:lnTo>
                <a:lnTo>
                  <a:pt x="38310" y="736900"/>
                </a:lnTo>
                <a:lnTo>
                  <a:pt x="10971" y="648829"/>
                </a:lnTo>
                <a:cubicBezTo>
                  <a:pt x="3778" y="613676"/>
                  <a:pt x="0" y="577280"/>
                  <a:pt x="0" y="540000"/>
                </a:cubicBezTo>
                <a:cubicBezTo>
                  <a:pt x="0" y="241766"/>
                  <a:pt x="241766" y="0"/>
                  <a:pt x="540000" y="0"/>
                </a:cubicBezTo>
                <a:close/>
              </a:path>
            </a:pathLst>
          </a:cu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76200" dir="1926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1796014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3DFloatVTI" id="{F59BA300-ED19-4B39-9AE3-7882B1DE8B78}" vid="{0FEC63E3-719F-4F50-9F1E-5B8BAF3910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53</Words>
  <Application>Microsoft Office PowerPoint</Application>
  <PresentationFormat>Niestandardowy</PresentationFormat>
  <Paragraphs>5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3DFloatVTI</vt:lpstr>
      <vt:lpstr>BURZA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BURZA</dc:title>
  <dc:creator>1E Dawid Płucienniczak</dc:creator>
  <cp:lastModifiedBy>Mariola</cp:lastModifiedBy>
  <cp:revision>2</cp:revision>
  <dcterms:created xsi:type="dcterms:W3CDTF">2020-12-01T16:26:17Z</dcterms:created>
  <dcterms:modified xsi:type="dcterms:W3CDTF">2020-12-01T21:25:46Z</dcterms:modified>
</cp:coreProperties>
</file>